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11887200"/>
  <p:notesSz cx="6858000" cy="9144000"/>
  <p:defaultTextStyle>
    <a:defPPr>
      <a:defRPr lang="en-US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8" d="100"/>
          <a:sy n="48" d="100"/>
        </p:scale>
        <p:origin x="3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945429"/>
            <a:ext cx="11658600" cy="4138507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6243533"/>
            <a:ext cx="10287000" cy="2869987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11A5-703E-48A2-A3C9-E8865E124B9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3A4F-C0A9-4B65-90D7-7FE8CE34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2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11A5-703E-48A2-A3C9-E8865E124B9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3A4F-C0A9-4B65-90D7-7FE8CE34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5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632883"/>
            <a:ext cx="2957513" cy="100738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632883"/>
            <a:ext cx="8701088" cy="1007385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11A5-703E-48A2-A3C9-E8865E124B9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3A4F-C0A9-4B65-90D7-7FE8CE34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1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11A5-703E-48A2-A3C9-E8865E124B9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3A4F-C0A9-4B65-90D7-7FE8CE34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5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2963549"/>
            <a:ext cx="11830050" cy="494474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7955072"/>
            <a:ext cx="11830050" cy="260032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11A5-703E-48A2-A3C9-E8865E124B9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3A4F-C0A9-4B65-90D7-7FE8CE34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1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164417"/>
            <a:ext cx="5829300" cy="75423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164417"/>
            <a:ext cx="5829300" cy="75423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11A5-703E-48A2-A3C9-E8865E124B9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3A4F-C0A9-4B65-90D7-7FE8CE34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5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632886"/>
            <a:ext cx="11830050" cy="22976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2914016"/>
            <a:ext cx="5802510" cy="142811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4342130"/>
            <a:ext cx="5802510" cy="63866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2914016"/>
            <a:ext cx="5831087" cy="142811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4342130"/>
            <a:ext cx="5831087" cy="63866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11A5-703E-48A2-A3C9-E8865E124B9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3A4F-C0A9-4B65-90D7-7FE8CE34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9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11A5-703E-48A2-A3C9-E8865E124B9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3A4F-C0A9-4B65-90D7-7FE8CE34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11A5-703E-48A2-A3C9-E8865E124B9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3A4F-C0A9-4B65-90D7-7FE8CE34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1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92480"/>
            <a:ext cx="4423767" cy="277368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711539"/>
            <a:ext cx="6943725" cy="84476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3566160"/>
            <a:ext cx="4423767" cy="6606753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11A5-703E-48A2-A3C9-E8865E124B9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3A4F-C0A9-4B65-90D7-7FE8CE34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8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92480"/>
            <a:ext cx="4423767" cy="277368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711539"/>
            <a:ext cx="6943725" cy="84476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3566160"/>
            <a:ext cx="4423767" cy="6606753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811A5-703E-48A2-A3C9-E8865E124B9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A3A4F-C0A9-4B65-90D7-7FE8CE34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9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632886"/>
            <a:ext cx="11830050" cy="2297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164417"/>
            <a:ext cx="11830050" cy="7542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1017676"/>
            <a:ext cx="308610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811A5-703E-48A2-A3C9-E8865E124B9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1017676"/>
            <a:ext cx="462915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1017676"/>
            <a:ext cx="308610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3A4F-C0A9-4B65-90D7-7FE8CE343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5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9982" y="6520"/>
            <a:ext cx="825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6000" u="sng" dirty="0" smtClean="0">
                <a:solidFill>
                  <a:schemeClr val="accent6">
                    <a:lumMod val="75000"/>
                  </a:schemeClr>
                </a:solidFill>
                <a:cs typeface="+mj-cs"/>
              </a:rPr>
              <a:t>رسم منظور السطح المائل:</a:t>
            </a:r>
            <a:endParaRPr lang="en-US" sz="6000" u="sng" dirty="0">
              <a:solidFill>
                <a:schemeClr val="accent6">
                  <a:lumMod val="75000"/>
                </a:schemeClr>
              </a:solidFill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0" y="3454400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0" y="6807200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0" y="8610600"/>
            <a:ext cx="1371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902200" y="3454400"/>
            <a:ext cx="1676400" cy="8890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02200" y="4394200"/>
            <a:ext cx="495300" cy="12065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40500" y="3454399"/>
            <a:ext cx="457200" cy="113030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397500" y="4635501"/>
            <a:ext cx="1600200" cy="96519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40400" y="3898900"/>
            <a:ext cx="457200" cy="12192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51618" y="1682583"/>
            <a:ext cx="8230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3600" dirty="0" smtClean="0">
                <a:cs typeface="+mj-cs"/>
              </a:rPr>
              <a:t>يجب ان نحدد أولا زوايا ميل الشكل و ذلك برسم الواجهة</a:t>
            </a:r>
            <a:endParaRPr lang="en-US" sz="3600" dirty="0">
              <a:cs typeface="+mj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1244600" y="1719314"/>
            <a:ext cx="241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2413000" y="1072983"/>
            <a:ext cx="127000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244600" y="1072983"/>
            <a:ext cx="1168400" cy="641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83000" y="1714500"/>
            <a:ext cx="0" cy="1114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244600" y="1689100"/>
            <a:ext cx="0" cy="1139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19200" y="2828841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3200400" y="1574800"/>
            <a:ext cx="129069" cy="231209"/>
          </a:xfrm>
          <a:custGeom>
            <a:avLst/>
            <a:gdLst>
              <a:gd name="connsiteX0" fmla="*/ 127000 w 129069"/>
              <a:gd name="connsiteY0" fmla="*/ 0 h 231209"/>
              <a:gd name="connsiteX1" fmla="*/ 0 w 129069"/>
              <a:gd name="connsiteY1" fmla="*/ 228600 h 231209"/>
              <a:gd name="connsiteX2" fmla="*/ 127000 w 129069"/>
              <a:gd name="connsiteY2" fmla="*/ 127000 h 231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069" h="231209">
                <a:moveTo>
                  <a:pt x="127000" y="0"/>
                </a:moveTo>
                <a:cubicBezTo>
                  <a:pt x="63500" y="103716"/>
                  <a:pt x="0" y="207433"/>
                  <a:pt x="0" y="228600"/>
                </a:cubicBezTo>
                <a:cubicBezTo>
                  <a:pt x="0" y="249767"/>
                  <a:pt x="148167" y="135467"/>
                  <a:pt x="127000" y="127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1602269" y="1574800"/>
            <a:ext cx="0" cy="13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683000" y="1072983"/>
            <a:ext cx="1714500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 smtClean="0"/>
              <a:t>الزاوية الاولى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26531" y="938569"/>
            <a:ext cx="1602269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الزاوية الثانية</a:t>
            </a:r>
            <a:endParaRPr lang="en-US" dirty="0"/>
          </a:p>
        </p:txBody>
      </p:sp>
      <p:sp>
        <p:nvSpPr>
          <p:cNvPr id="53" name="Striped Right Arrow 52"/>
          <p:cNvSpPr/>
          <p:nvPr/>
        </p:nvSpPr>
        <p:spPr>
          <a:xfrm rot="10357388">
            <a:off x="3720926" y="1441754"/>
            <a:ext cx="964165" cy="25726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triped Right Arrow 53"/>
          <p:cNvSpPr/>
          <p:nvPr/>
        </p:nvSpPr>
        <p:spPr>
          <a:xfrm rot="683885">
            <a:off x="480414" y="1304618"/>
            <a:ext cx="901700" cy="32491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Up-Down Arrow 54"/>
          <p:cNvSpPr/>
          <p:nvPr/>
        </p:nvSpPr>
        <p:spPr>
          <a:xfrm>
            <a:off x="812696" y="1690404"/>
            <a:ext cx="176521" cy="115050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28235" y="1886277"/>
            <a:ext cx="582713" cy="836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T.H.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461000" y="2328914"/>
            <a:ext cx="789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3200" dirty="0" smtClean="0">
                <a:cs typeface="+mj-cs"/>
              </a:rPr>
              <a:t>الجزء الأسفل يتم رسمه كما رسمنا سابقا</a:t>
            </a:r>
            <a:endParaRPr lang="en-US" sz="3200" dirty="0">
              <a:cs typeface="+mj-cs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4857750" y="9631886"/>
            <a:ext cx="3429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749800" y="9949386"/>
            <a:ext cx="1295400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S.P.</a:t>
            </a:r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5029200" y="3454399"/>
            <a:ext cx="8331200" cy="6291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1835150" y="3527176"/>
            <a:ext cx="3194050" cy="6219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3360400" y="6520"/>
            <a:ext cx="0" cy="11880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828800" y="3527176"/>
            <a:ext cx="0" cy="3280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40500" y="3454399"/>
            <a:ext cx="0" cy="5156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390403" y="6782732"/>
            <a:ext cx="8969999" cy="244799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828800" y="6807200"/>
            <a:ext cx="8407400" cy="323108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58" idx="0"/>
          </p:cNvCxnSpPr>
          <p:nvPr/>
        </p:nvCxnSpPr>
        <p:spPr>
          <a:xfrm flipV="1">
            <a:off x="5029200" y="3381624"/>
            <a:ext cx="2540000" cy="625026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567817" y="3340099"/>
            <a:ext cx="0" cy="572770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58" idx="6"/>
          </p:cNvCxnSpPr>
          <p:nvPr/>
        </p:nvCxnSpPr>
        <p:spPr>
          <a:xfrm flipH="1" flipV="1">
            <a:off x="4857750" y="3124200"/>
            <a:ext cx="342900" cy="662198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57750" y="3454399"/>
            <a:ext cx="0" cy="561340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5537200" y="6807200"/>
            <a:ext cx="7823200" cy="304958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953001" y="3378199"/>
            <a:ext cx="711200" cy="645688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613400" y="3381624"/>
            <a:ext cx="0" cy="642435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828800" y="6807200"/>
            <a:ext cx="3911600" cy="314218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6641408" y="7372678"/>
            <a:ext cx="0" cy="1237922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1828800" y="6782732"/>
            <a:ext cx="5739017" cy="86266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5613400" y="6738313"/>
            <a:ext cx="7746999" cy="115891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1828799" y="6833532"/>
            <a:ext cx="3810001" cy="107061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4852094" y="6831668"/>
            <a:ext cx="8508305" cy="882619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7567817" y="7645400"/>
            <a:ext cx="0" cy="142240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5613400" y="9067800"/>
            <a:ext cx="1954417" cy="738180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5638800" y="7618887"/>
            <a:ext cx="1929017" cy="302803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638800" y="7921690"/>
            <a:ext cx="0" cy="1931592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4852094" y="7714287"/>
            <a:ext cx="0" cy="1722603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52094" y="7770288"/>
            <a:ext cx="812107" cy="151402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877494" y="9299511"/>
            <a:ext cx="735905" cy="504324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>
            <a:off x="4931123" y="7445375"/>
            <a:ext cx="1696895" cy="278312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78600" y="7496111"/>
            <a:ext cx="1065416" cy="149289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8051801" y="4676163"/>
            <a:ext cx="473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dirty="0" err="1" smtClean="0">
                <a:cs typeface="+mj-cs"/>
              </a:rPr>
              <a:t>نبدا</a:t>
            </a:r>
            <a:r>
              <a:rPr lang="ar-IQ" sz="2800" dirty="0" smtClean="0">
                <a:cs typeface="+mj-cs"/>
              </a:rPr>
              <a:t> من الجهة التي بها المثلث او الميلان</a:t>
            </a:r>
            <a:endParaRPr lang="en-US" sz="2800" dirty="0">
              <a:cs typeface="+mj-cs"/>
            </a:endParaRPr>
          </a:p>
        </p:txBody>
      </p:sp>
      <p:sp>
        <p:nvSpPr>
          <p:cNvPr id="124" name="Curved Left Arrow 123"/>
          <p:cNvSpPr/>
          <p:nvPr/>
        </p:nvSpPr>
        <p:spPr>
          <a:xfrm rot="5092810">
            <a:off x="6893541" y="4679820"/>
            <a:ext cx="814181" cy="177968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8491820" y="5447662"/>
            <a:ext cx="4403162" cy="1209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 err="1" smtClean="0"/>
              <a:t>ناخذ</a:t>
            </a:r>
            <a:r>
              <a:rPr lang="ar-IQ" dirty="0" smtClean="0"/>
              <a:t> </a:t>
            </a:r>
            <a:r>
              <a:rPr lang="ar-IQ" dirty="0" err="1" smtClean="0"/>
              <a:t>الفرجال</a:t>
            </a:r>
            <a:r>
              <a:rPr lang="ar-IQ" dirty="0" smtClean="0"/>
              <a:t>  و نركزه في نقطة التلاشي المقابلة للمثلث أي الأولى و نفتحه بمقدار المسافة بين نقطة التلاشي و نقطة النظر</a:t>
            </a:r>
            <a:endParaRPr lang="en-US" dirty="0"/>
          </a:p>
        </p:txBody>
      </p:sp>
      <p:cxnSp>
        <p:nvCxnSpPr>
          <p:cNvPr id="127" name="Straight Arrow Connector 126"/>
          <p:cNvCxnSpPr/>
          <p:nvPr/>
        </p:nvCxnSpPr>
        <p:spPr>
          <a:xfrm flipH="1">
            <a:off x="5308601" y="6831668"/>
            <a:ext cx="8051799" cy="2892824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Freeform 132"/>
          <p:cNvSpPr/>
          <p:nvPr/>
        </p:nvSpPr>
        <p:spPr>
          <a:xfrm>
            <a:off x="4048321" y="3224470"/>
            <a:ext cx="955479" cy="6452930"/>
          </a:xfrm>
          <a:custGeom>
            <a:avLst/>
            <a:gdLst>
              <a:gd name="connsiteX0" fmla="*/ 955479 w 955479"/>
              <a:gd name="connsiteY0" fmla="*/ 6452930 h 6452930"/>
              <a:gd name="connsiteX1" fmla="*/ 15679 w 955479"/>
              <a:gd name="connsiteY1" fmla="*/ 3557330 h 6452930"/>
              <a:gd name="connsiteX2" fmla="*/ 371279 w 955479"/>
              <a:gd name="connsiteY2" fmla="*/ 280730 h 6452930"/>
              <a:gd name="connsiteX3" fmla="*/ 422079 w 955479"/>
              <a:gd name="connsiteY3" fmla="*/ 179130 h 6452930"/>
              <a:gd name="connsiteX4" fmla="*/ 422079 w 955479"/>
              <a:gd name="connsiteY4" fmla="*/ 306130 h 6452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5479" h="6452930">
                <a:moveTo>
                  <a:pt x="955479" y="6452930"/>
                </a:moveTo>
                <a:cubicBezTo>
                  <a:pt x="534262" y="5519480"/>
                  <a:pt x="113046" y="4586030"/>
                  <a:pt x="15679" y="3557330"/>
                </a:cubicBezTo>
                <a:cubicBezTo>
                  <a:pt x="-81688" y="2528630"/>
                  <a:pt x="303546" y="843763"/>
                  <a:pt x="371279" y="280730"/>
                </a:cubicBezTo>
                <a:cubicBezTo>
                  <a:pt x="439012" y="-282303"/>
                  <a:pt x="413612" y="174897"/>
                  <a:pt x="422079" y="179130"/>
                </a:cubicBezTo>
                <a:cubicBezTo>
                  <a:pt x="430546" y="183363"/>
                  <a:pt x="426312" y="244746"/>
                  <a:pt x="422079" y="306130"/>
                </a:cubicBezTo>
              </a:path>
            </a:pathLst>
          </a:custGeom>
          <a:noFill/>
          <a:ln w="762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0" y="3455766"/>
            <a:ext cx="41154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dirty="0" smtClean="0">
                <a:cs typeface="+mj-cs"/>
              </a:rPr>
              <a:t>من تقاطع القوس مع مستوى الصورة ننزل عمود على خط النظر</a:t>
            </a:r>
            <a:endParaRPr lang="en-US" sz="2800" dirty="0">
              <a:cs typeface="+mj-cs"/>
            </a:endParaRPr>
          </a:p>
        </p:txBody>
      </p:sp>
      <p:cxnSp>
        <p:nvCxnSpPr>
          <p:cNvPr id="136" name="Straight Arrow Connector 135"/>
          <p:cNvCxnSpPr>
            <a:stCxn id="133" idx="3"/>
          </p:cNvCxnSpPr>
          <p:nvPr/>
        </p:nvCxnSpPr>
        <p:spPr>
          <a:xfrm flipH="1">
            <a:off x="4444298" y="3403600"/>
            <a:ext cx="26102" cy="3472488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11115190" y="9045030"/>
            <a:ext cx="2184399" cy="1209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نمد عمود نقطة التلاشي المواجه للمثلث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36805" y="5998131"/>
            <a:ext cx="3869137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نرسم زوايا المثلث من هذه النقطة</a:t>
            </a:r>
            <a:endParaRPr lang="en-US" dirty="0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3635571" y="6118290"/>
            <a:ext cx="603619" cy="55820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V="1">
            <a:off x="4390403" y="3274528"/>
            <a:ext cx="8969996" cy="343931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413000" y="514351"/>
            <a:ext cx="0" cy="1291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4444298" y="6807200"/>
            <a:ext cx="8916101" cy="502114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 flipV="1">
            <a:off x="6781801" y="7069911"/>
            <a:ext cx="6610350" cy="46948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>
            <a:off x="5596627" y="3247493"/>
            <a:ext cx="7592324" cy="464651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>
            <a:off x="4883151" y="3158592"/>
            <a:ext cx="8305799" cy="457680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1828798" y="6809356"/>
            <a:ext cx="5029202" cy="330219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flipH="1" flipV="1">
            <a:off x="6083301" y="7092157"/>
            <a:ext cx="774699" cy="47418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H="1">
            <a:off x="4951619" y="7119175"/>
            <a:ext cx="1104897" cy="588851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H="1">
            <a:off x="5617880" y="7149237"/>
            <a:ext cx="1187938" cy="708932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6775860" y="7151656"/>
            <a:ext cx="760207" cy="495608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/>
          <p:cNvSpPr txBox="1"/>
          <p:nvPr/>
        </p:nvSpPr>
        <p:spPr>
          <a:xfrm>
            <a:off x="12454505" y="3012099"/>
            <a:ext cx="1508611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V.P.3</a:t>
            </a:r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12761670" y="11034124"/>
            <a:ext cx="884479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V.P.4</a:t>
            </a:r>
            <a:endParaRPr lang="en-US" dirty="0"/>
          </a:p>
        </p:txBody>
      </p:sp>
      <p:sp>
        <p:nvSpPr>
          <p:cNvPr id="194" name="TextBox 193"/>
          <p:cNvSpPr txBox="1"/>
          <p:nvPr/>
        </p:nvSpPr>
        <p:spPr>
          <a:xfrm>
            <a:off x="12822762" y="6355004"/>
            <a:ext cx="1078038" cy="46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V.P.1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1127718" y="6325533"/>
            <a:ext cx="1089230" cy="46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V.P.2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755286" y="10161063"/>
            <a:ext cx="3371849" cy="836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 smtClean="0"/>
              <a:t>تلاشي السطح المائل من منطقة التقائه مع الشكل تحته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349127" y="7267099"/>
            <a:ext cx="2899093" cy="8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يتلاشى راس المثلث الى نقطة التلاشي الثانية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5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000"/>
                            </p:stCondLst>
                            <p:childTnLst>
                              <p:par>
                                <p:cTn id="6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0"/>
                            </p:stCondLst>
                            <p:childTnLst>
                              <p:par>
                                <p:cTn id="8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1000"/>
                            </p:stCondLst>
                            <p:childTnLst>
                              <p:par>
                                <p:cTn id="8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0"/>
                            </p:stCondLst>
                            <p:childTnLst>
                              <p:par>
                                <p:cTn id="9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60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1200"/>
                            </p:stCondLst>
                            <p:childTnLst>
                              <p:par>
                                <p:cTn id="1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2200"/>
                            </p:stCondLst>
                            <p:childTnLst>
                              <p:par>
                                <p:cTn id="11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600"/>
                            </p:stCondLst>
                            <p:childTnLst>
                              <p:par>
                                <p:cTn id="1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3600"/>
                            </p:stCondLst>
                            <p:childTnLst>
                              <p:par>
                                <p:cTn id="1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4600"/>
                            </p:stCondLst>
                            <p:childTnLst>
                              <p:par>
                                <p:cTn id="12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9800"/>
                            </p:stCondLst>
                            <p:childTnLst>
                              <p:par>
                                <p:cTn id="13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800"/>
                            </p:stCondLst>
                            <p:childTnLst>
                              <p:par>
                                <p:cTn id="14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4300"/>
                            </p:stCondLst>
                            <p:childTnLst>
                              <p:par>
                                <p:cTn id="14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5300"/>
                            </p:stCondLst>
                            <p:childTnLst>
                              <p:par>
                                <p:cTn id="15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6300"/>
                            </p:stCondLst>
                            <p:childTnLst>
                              <p:par>
                                <p:cTn id="1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7300"/>
                            </p:stCondLst>
                            <p:childTnLst>
                              <p:par>
                                <p:cTn id="16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2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8300"/>
                            </p:stCondLst>
                            <p:childTnLst>
                              <p:par>
                                <p:cTn id="1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9300"/>
                            </p:stCondLst>
                            <p:childTnLst>
                              <p:par>
                                <p:cTn id="16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64300"/>
                            </p:stCondLst>
                            <p:childTnLst>
                              <p:par>
                                <p:cTn id="17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65300"/>
                            </p:stCondLst>
                            <p:childTnLst>
                              <p:par>
                                <p:cTn id="18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66300"/>
                            </p:stCondLst>
                            <p:childTnLst>
                              <p:par>
                                <p:cTn id="18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67300"/>
                            </p:stCondLst>
                            <p:childTnLst>
                              <p:par>
                                <p:cTn id="18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1800"/>
                            </p:stCondLst>
                            <p:childTnLst>
                              <p:par>
                                <p:cTn id="19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72800"/>
                            </p:stCondLst>
                            <p:childTnLst>
                              <p:par>
                                <p:cTn id="19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1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73800"/>
                            </p:stCondLst>
                            <p:childTnLst>
                              <p:par>
                                <p:cTn id="20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5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74800"/>
                            </p:stCondLst>
                            <p:childTnLst>
                              <p:par>
                                <p:cTn id="20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9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75800"/>
                            </p:stCondLst>
                            <p:childTnLst>
                              <p:par>
                                <p:cTn id="2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3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/>
      <p:bldP spid="46" grpId="0" animBg="1"/>
      <p:bldP spid="51" grpId="0"/>
      <p:bldP spid="52" grpId="0"/>
      <p:bldP spid="53" grpId="0" animBg="1"/>
      <p:bldP spid="54" grpId="0" animBg="1"/>
      <p:bldP spid="55" grpId="0" animBg="1"/>
      <p:bldP spid="56" grpId="0"/>
      <p:bldP spid="57" grpId="0"/>
      <p:bldP spid="123" grpId="0"/>
      <p:bldP spid="124" grpId="0" animBg="1"/>
      <p:bldP spid="125" grpId="0"/>
      <p:bldP spid="133" grpId="0" animBg="1"/>
      <p:bldP spid="134" grpId="0"/>
      <p:bldP spid="140" grpId="0"/>
      <p:bldP spid="141" grpId="0"/>
      <p:bldP spid="192" grpId="0"/>
      <p:bldP spid="193" grpId="0"/>
      <p:bldP spid="196" grpId="0"/>
      <p:bldP spid="19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103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17</cp:revision>
  <dcterms:created xsi:type="dcterms:W3CDTF">2020-07-01T14:54:53Z</dcterms:created>
  <dcterms:modified xsi:type="dcterms:W3CDTF">2020-07-01T17:34:21Z</dcterms:modified>
</cp:coreProperties>
</file>